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2"/>
  </p:notesMasterIdLst>
  <p:sldIdLst>
    <p:sldId id="256" r:id="rId2"/>
    <p:sldId id="266" r:id="rId3"/>
    <p:sldId id="268" r:id="rId4"/>
    <p:sldId id="272" r:id="rId5"/>
    <p:sldId id="264" r:id="rId6"/>
    <p:sldId id="269" r:id="rId7"/>
    <p:sldId id="273" r:id="rId8"/>
    <p:sldId id="270" r:id="rId9"/>
    <p:sldId id="265" r:id="rId10"/>
    <p:sldId id="271" r:id="rId1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85EC7-E0A5-49BB-9B39-249E33505E0C}" type="datetimeFigureOut">
              <a:rPr lang="pt-PT" smtClean="0"/>
              <a:pPr/>
              <a:t>13-07-2012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9AB5E-181A-4196-B6B5-6CDF3242D10F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823778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9AB5E-181A-4196-B6B5-6CDF3242D10F}" type="slidenum">
              <a:rPr lang="pt-PT" smtClean="0"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713009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9AB5E-181A-4196-B6B5-6CDF3242D10F}" type="slidenum">
              <a:rPr lang="pt-PT" smtClean="0"/>
              <a:p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826908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vilaboadegoias.com.br/profissoes/fotos/pedagogia-fotos-pedagogo-imagens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879" t="28877" r="29436" b="1949"/>
          <a:stretch/>
        </p:blipFill>
        <p:spPr bwMode="auto">
          <a:xfrm>
            <a:off x="0" y="-925"/>
            <a:ext cx="9144000" cy="68589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softEdge rad="112500"/>
          </a:effectLst>
        </p:spPr>
      </p:pic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37EC-F46C-4AAA-A14C-0111E149E950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D04C-C9B1-424A-A87D-9E1324A4A537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C251-F658-4951-81FE-113313F9ED29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CD723-7076-41F5-8370-8EACC2417670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49AD9-7597-49F6-B79E-24BB635F2124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F311-1A53-4F44-A8B1-2891A6F76B99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203F-8BA6-4B8A-A0AE-807B4DC383A3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F996-0EA7-428A-9F8F-4B07CBB67571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C9B82-ED70-4B02-9392-13F8A4FD001F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8708-D084-4607-BAB4-7FD08FD25329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vilaboadegoias.com.br/profissoes/fotos/pedagogia-fotos-pedagogo-imagens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58" t="26928" r="5545" b="1"/>
          <a:stretch/>
        </p:blipFill>
        <p:spPr bwMode="auto">
          <a:xfrm>
            <a:off x="-2382" y="1"/>
            <a:ext cx="9146382" cy="505129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softEdge rad="112500"/>
          </a:effectLst>
        </p:spPr>
      </p:pic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2382" y="0"/>
            <a:ext cx="9146382" cy="914400"/>
          </a:xfrm>
          <a:prstGeom prst="rect">
            <a:avLst/>
          </a:prstGeom>
          <a:solidFill>
            <a:schemeClr val="accent4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PT" dirty="0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637472" cy="369652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75A0FBD-68F6-4053-B021-14739A3EC76A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accent4">
              <a:lumMod val="20000"/>
              <a:lumOff val="8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 rot="19140000">
            <a:off x="817886" y="1673422"/>
            <a:ext cx="5648623" cy="1204306"/>
          </a:xfrm>
          <a:solidFill>
            <a:schemeClr val="accent4"/>
          </a:solidFill>
        </p:spPr>
        <p:txBody>
          <a:bodyPr/>
          <a:lstStyle/>
          <a:p>
            <a:r>
              <a:rPr lang="pt-PT" sz="3600" dirty="0" smtClean="0"/>
              <a:t>Acordo Ortográfico</a:t>
            </a:r>
            <a:endParaRPr lang="pt-PT" sz="3600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ln>
            <a:solidFill>
              <a:schemeClr val="accent3"/>
            </a:solidFill>
          </a:ln>
        </p:spPr>
        <p:txBody>
          <a:bodyPr/>
          <a:lstStyle/>
          <a:p>
            <a:r>
              <a:rPr lang="pt-PT" dirty="0" smtClean="0"/>
              <a:t>Novas regras</a:t>
            </a:r>
            <a:endParaRPr lang="pt-PT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10</a:t>
            </a:fld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755576" y="1196753"/>
            <a:ext cx="7200800" cy="3312368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pt-PT" sz="2800" b="1" dirty="0"/>
              <a:t>Nomes que designam domínios do saber, disciplinas ou cursos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b="1" dirty="0"/>
              <a:t>Lugares públicos , templos, monumentos e  edifícios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b="1" dirty="0"/>
              <a:t>Referência a santos</a:t>
            </a:r>
          </a:p>
        </p:txBody>
      </p:sp>
    </p:spTree>
    <p:extLst>
      <p:ext uri="{BB962C8B-B14F-4D97-AF65-F5344CB8AC3E}">
        <p14:creationId xmlns:p14="http://schemas.microsoft.com/office/powerpoint/2010/main" xmlns="" val="281438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pt-PT" dirty="0" smtClean="0"/>
              <a:t>Índice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1124744"/>
            <a:ext cx="8172000" cy="3672000"/>
          </a:xfrm>
          <a:ln>
            <a:solidFill>
              <a:schemeClr val="accent5"/>
            </a:solidFill>
          </a:ln>
        </p:spPr>
        <p:txBody>
          <a:bodyPr>
            <a:normAutofit/>
          </a:bodyPr>
          <a:lstStyle/>
          <a:p>
            <a:pPr marL="0" indent="0"/>
            <a:r>
              <a:rPr lang="pt-PT" sz="1800" dirty="0" smtClean="0"/>
              <a:t>    </a:t>
            </a:r>
            <a:r>
              <a:rPr lang="pt-PT" sz="2800" dirty="0" smtClean="0">
                <a:latin typeface="Calibri" pitchFamily="34" charset="0"/>
                <a:cs typeface="Calibri" pitchFamily="34" charset="0"/>
              </a:rPr>
              <a:t>Alfabeto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Consoantes não pronunciadas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Letras maiúsculas e letras minúsculas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Acentuação gráfica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Onde aprender mais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2784-30F0-4EC8-B3DD-C49476AE5719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"Aprender para ensinar“</a:t>
            </a:r>
          </a:p>
          <a:p>
            <a:r>
              <a:rPr lang="pt-PT" dirty="0" smtClean="0"/>
              <a:t>Ana Paula Coutinho e Julieta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2</a:t>
            </a:fld>
            <a:endParaRPr lang="pt-PT"/>
          </a:p>
        </p:txBody>
      </p:sp>
      <p:pic>
        <p:nvPicPr>
          <p:cNvPr id="7" name="Picture 2" descr="http://4.bp.blogspot.com/-YclC4XY7wRk/Twc1ePoFZ3I/AAAAAAAAFWA/W2YLxTMZxLg/s1600/ortografia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599277"/>
            <a:ext cx="1774611" cy="1703627"/>
          </a:xfrm>
          <a:prstGeom prst="roundRect">
            <a:avLst>
              <a:gd name="adj" fmla="val 8594"/>
            </a:avLst>
          </a:prstGeom>
          <a:solidFill>
            <a:srgbClr val="FF0000"/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12882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O Alfabeto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971600" y="1412776"/>
            <a:ext cx="7488832" cy="3096000"/>
          </a:xfrm>
          <a:ln>
            <a:solidFill>
              <a:schemeClr val="accent5"/>
            </a:solidFill>
          </a:ln>
        </p:spPr>
        <p:txBody>
          <a:bodyPr anchor="ctr"/>
          <a:lstStyle/>
          <a:p>
            <a:pPr marL="457200" indent="-457200"/>
            <a:r>
              <a:rPr lang="pt-PT" sz="2800" dirty="0" smtClean="0"/>
              <a:t>-  Com a inclusão das letras </a:t>
            </a:r>
            <a:r>
              <a:rPr lang="pt-PT" sz="2800" dirty="0" smtClean="0">
                <a:solidFill>
                  <a:schemeClr val="accent4"/>
                </a:solidFill>
              </a:rPr>
              <a:t>K</a:t>
            </a:r>
            <a:r>
              <a:rPr lang="pt-PT" sz="2800" dirty="0" smtClean="0">
                <a:solidFill>
                  <a:schemeClr val="accent2"/>
                </a:solidFill>
              </a:rPr>
              <a:t>,</a:t>
            </a:r>
            <a:r>
              <a:rPr lang="pt-PT" sz="2800" dirty="0" smtClean="0"/>
              <a:t> </a:t>
            </a:r>
            <a:r>
              <a:rPr lang="pt-PT" sz="2800" dirty="0" smtClean="0">
                <a:solidFill>
                  <a:schemeClr val="accent2">
                    <a:lumMod val="75000"/>
                  </a:schemeClr>
                </a:solidFill>
              </a:rPr>
              <a:t>Y</a:t>
            </a:r>
            <a:r>
              <a:rPr lang="pt-PT" sz="2800" dirty="0" smtClean="0"/>
              <a:t> e </a:t>
            </a:r>
            <a:r>
              <a:rPr lang="pt-PT" sz="2800" dirty="0" smtClean="0">
                <a:solidFill>
                  <a:srgbClr val="92D050"/>
                </a:solidFill>
              </a:rPr>
              <a:t>W,  </a:t>
            </a:r>
            <a:r>
              <a:rPr lang="pt-PT" sz="2800" dirty="0" smtClean="0"/>
              <a:t>o </a:t>
            </a:r>
            <a:r>
              <a:rPr lang="pt-PT" sz="2800" dirty="0"/>
              <a:t>alfabeto  português passa a ter 26 letras</a:t>
            </a:r>
            <a:endParaRPr lang="pt-PT" sz="2800" dirty="0" smtClean="0"/>
          </a:p>
          <a:p>
            <a:pPr marL="0" indent="0"/>
            <a:endParaRPr lang="pt-PT" sz="2000" dirty="0" smtClean="0"/>
          </a:p>
          <a:p>
            <a:pPr marL="0" indent="0"/>
            <a:endParaRPr lang="pt-PT" sz="2000" dirty="0" smtClean="0"/>
          </a:p>
          <a:p>
            <a:pPr marL="0" indent="0"/>
            <a:r>
              <a:rPr lang="pt-PT" sz="2000" dirty="0" smtClean="0"/>
              <a:t>  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CD723-7076-41F5-8370-8EACC2417670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3</a:t>
            </a:fld>
            <a:endParaRPr lang="pt-P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9" y="3571996"/>
            <a:ext cx="824436" cy="1078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71996"/>
            <a:ext cx="104411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86090"/>
            <a:ext cx="1331288" cy="133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8408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4</a:t>
            </a:fld>
            <a:endParaRPr lang="pt-PT"/>
          </a:p>
        </p:txBody>
      </p:sp>
      <p:sp>
        <p:nvSpPr>
          <p:cNvPr id="5" name="Rectângulo 4"/>
          <p:cNvSpPr/>
          <p:nvPr/>
        </p:nvSpPr>
        <p:spPr>
          <a:xfrm>
            <a:off x="602709" y="873068"/>
            <a:ext cx="7992888" cy="3708000"/>
          </a:xfrm>
          <a:prstGeom prst="rect">
            <a:avLst/>
          </a:prstGeom>
          <a:ln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r>
              <a:rPr lang="pt-PT" sz="2800" b="1" dirty="0" smtClean="0"/>
              <a:t>-</a:t>
            </a:r>
            <a:r>
              <a:rPr lang="pt-PT" sz="2800" dirty="0" smtClean="0"/>
              <a:t> </a:t>
            </a:r>
            <a:r>
              <a:rPr lang="pt-PT" sz="2800" b="1" dirty="0"/>
              <a:t>As letras </a:t>
            </a:r>
            <a:r>
              <a:rPr lang="pt-PT" sz="2800" b="1" dirty="0">
                <a:solidFill>
                  <a:schemeClr val="accent4"/>
                </a:solidFill>
              </a:rPr>
              <a:t>K</a:t>
            </a:r>
            <a:r>
              <a:rPr lang="pt-PT" sz="2800" b="1" dirty="0">
                <a:solidFill>
                  <a:schemeClr val="accent2"/>
                </a:solidFill>
              </a:rPr>
              <a:t>,</a:t>
            </a:r>
            <a:r>
              <a:rPr lang="pt-PT" sz="2800" b="1" dirty="0"/>
              <a:t> </a:t>
            </a:r>
            <a:r>
              <a:rPr lang="pt-PT" sz="2800" b="1" dirty="0">
                <a:solidFill>
                  <a:schemeClr val="accent2">
                    <a:lumMod val="75000"/>
                  </a:schemeClr>
                </a:solidFill>
              </a:rPr>
              <a:t>Y</a:t>
            </a:r>
            <a:r>
              <a:rPr lang="pt-PT" sz="2800" b="1" dirty="0"/>
              <a:t> e </a:t>
            </a:r>
            <a:r>
              <a:rPr lang="pt-PT" sz="2800" b="1" dirty="0">
                <a:solidFill>
                  <a:srgbClr val="92D050"/>
                </a:solidFill>
              </a:rPr>
              <a:t>W </a:t>
            </a:r>
            <a:r>
              <a:rPr lang="pt-PT" sz="2800" b="1" dirty="0"/>
              <a:t>empregam – se nos casos seguintes </a:t>
            </a:r>
            <a:r>
              <a:rPr lang="pt-PT" sz="2800" b="1" dirty="0" smtClean="0"/>
              <a:t>:</a:t>
            </a:r>
          </a:p>
          <a:p>
            <a:endParaRPr lang="pt-PT" sz="2800" b="1" dirty="0" smtClean="0"/>
          </a:p>
          <a:p>
            <a:r>
              <a:rPr lang="pt-PT" sz="2800" b="1" dirty="0" smtClean="0"/>
              <a:t>- Na </a:t>
            </a:r>
            <a:r>
              <a:rPr lang="pt-PT" sz="2800" b="1" dirty="0"/>
              <a:t>escrita de palavras estrangeiras de uso corrente.</a:t>
            </a:r>
          </a:p>
          <a:p>
            <a:pPr>
              <a:buFont typeface="Arial" pitchFamily="34" charset="0"/>
              <a:buChar char="•"/>
            </a:pPr>
            <a:endParaRPr lang="pt-PT" sz="2800" b="1" dirty="0"/>
          </a:p>
          <a:p>
            <a:r>
              <a:rPr lang="pt-PT" sz="2800" b="1" dirty="0" smtClean="0"/>
              <a:t>-Em </a:t>
            </a:r>
            <a:r>
              <a:rPr lang="pt-PT" sz="2800" b="1" dirty="0"/>
              <a:t>nomes de pessoas ou </a:t>
            </a:r>
            <a:r>
              <a:rPr lang="pt-PT" sz="2800" b="1" dirty="0" smtClean="0"/>
              <a:t>personagens </a:t>
            </a:r>
            <a:r>
              <a:rPr lang="pt-PT" sz="2800" b="1" dirty="0"/>
              <a:t>de origem estrangeira.</a:t>
            </a:r>
          </a:p>
          <a:p>
            <a:pPr>
              <a:buFont typeface="Arial" pitchFamily="34" charset="0"/>
              <a:buChar char="•"/>
            </a:pPr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xmlns="" val="402835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 O Alfabeto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CD723-7076-41F5-8370-8EACC2417670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5</a:t>
            </a:fld>
            <a:endParaRPr lang="pt-PT"/>
          </a:p>
        </p:txBody>
      </p:sp>
      <p:sp>
        <p:nvSpPr>
          <p:cNvPr id="10" name="Marcador de Posição de Conteúdo 2"/>
          <p:cNvSpPr>
            <a:spLocks noGrp="1"/>
          </p:cNvSpPr>
          <p:nvPr>
            <p:ph idx="1"/>
          </p:nvPr>
        </p:nvSpPr>
        <p:spPr>
          <a:xfrm>
            <a:off x="539552" y="1340768"/>
            <a:ext cx="7920880" cy="2988000"/>
          </a:xfrm>
          <a:ln>
            <a:solidFill>
              <a:schemeClr val="accent5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/>
              <a:t>    Em nomes de certas localidades, de cidades ou de países.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/>
              <a:t>  Em siglas, símbolos e unidades de medida.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/>
              <a:t>Em nomes que designam unidades </a:t>
            </a:r>
            <a:r>
              <a:rPr lang="pt-PT" sz="2800" dirty="0"/>
              <a:t>monetárias.</a:t>
            </a:r>
            <a:endParaRPr lang="pt-PT" sz="28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pt-PT" sz="2800" dirty="0" smtClean="0"/>
              <a:t>    </a:t>
            </a: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xmlns="" val="227155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6</a:t>
            </a:fld>
            <a:endParaRPr lang="pt-PT"/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827584" y="1700808"/>
            <a:ext cx="7128000" cy="1944000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28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 letras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não se escrevem nas palavras em que não são pronunciadas.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letra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escreve – se quando é pronunciada.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-2382" y="0"/>
            <a:ext cx="9146382" cy="914400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Consoantes não pronunciadas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428241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7</a:t>
            </a:fld>
            <a:endParaRPr lang="pt-PT"/>
          </a:p>
        </p:txBody>
      </p:sp>
      <p:sp>
        <p:nvSpPr>
          <p:cNvPr id="5" name="Rectângulo 4"/>
          <p:cNvSpPr/>
          <p:nvPr/>
        </p:nvSpPr>
        <p:spPr>
          <a:xfrm>
            <a:off x="539552" y="1844824"/>
            <a:ext cx="8208912" cy="2117503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pt-PT" sz="2800" b="1" dirty="0">
                <a:solidFill>
                  <a:sysClr val="windowText" lastClr="000000"/>
                </a:solidFill>
                <a:latin typeface="Calibri"/>
              </a:rPr>
              <a:t>A letra </a:t>
            </a:r>
            <a:r>
              <a:rPr lang="pt-PT" sz="2800" b="1" dirty="0">
                <a:solidFill>
                  <a:schemeClr val="accent2"/>
                </a:solidFill>
                <a:latin typeface="Calibri"/>
              </a:rPr>
              <a:t>p</a:t>
            </a:r>
            <a:r>
              <a:rPr lang="pt-PT" sz="2800" b="1" dirty="0">
                <a:solidFill>
                  <a:sysClr val="windowText" lastClr="000000"/>
                </a:solidFill>
                <a:latin typeface="Calibri"/>
              </a:rPr>
              <a:t> escreve – se quando é pronunciada.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pt-PT" sz="2800" b="1" dirty="0">
                <a:solidFill>
                  <a:sysClr val="windowText" lastClr="000000"/>
                </a:solidFill>
                <a:latin typeface="Calibri"/>
              </a:rPr>
              <a:t>Sempre que na sequência –</a:t>
            </a:r>
            <a:r>
              <a:rPr lang="pt-PT" sz="2800" b="1" dirty="0" err="1">
                <a:solidFill>
                  <a:schemeClr val="accent2"/>
                </a:solidFill>
                <a:latin typeface="Calibri"/>
              </a:rPr>
              <a:t>mpt</a:t>
            </a:r>
            <a:r>
              <a:rPr lang="pt-PT" sz="2800" b="1" dirty="0">
                <a:solidFill>
                  <a:sysClr val="windowText" lastClr="000000"/>
                </a:solidFill>
                <a:latin typeface="Calibri"/>
              </a:rPr>
              <a:t> se eliminar a letra </a:t>
            </a:r>
            <a:r>
              <a:rPr lang="pt-PT" sz="2800" b="1" dirty="0">
                <a:solidFill>
                  <a:schemeClr val="accent2"/>
                </a:solidFill>
                <a:latin typeface="Calibri"/>
              </a:rPr>
              <a:t>p</a:t>
            </a:r>
            <a:r>
              <a:rPr lang="pt-PT" sz="2800" b="1" dirty="0">
                <a:solidFill>
                  <a:sysClr val="windowText" lastClr="000000"/>
                </a:solidFill>
                <a:latin typeface="Calibri"/>
              </a:rPr>
              <a:t>, o m passa a </a:t>
            </a:r>
            <a:r>
              <a:rPr lang="pt-PT" sz="2800" b="1" dirty="0">
                <a:solidFill>
                  <a:schemeClr val="accent2"/>
                </a:solidFill>
                <a:latin typeface="Calibri"/>
              </a:rPr>
              <a:t>n</a:t>
            </a:r>
            <a:r>
              <a:rPr lang="pt-PT" sz="2800" b="1" dirty="0">
                <a:solidFill>
                  <a:sysClr val="windowText" lastClr="000000"/>
                </a:solidFill>
                <a:latin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07362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"Aprender para ensinar"_ Ana Paula Coutinho e Julieta Januário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8</a:t>
            </a:fld>
            <a:endParaRPr lang="pt-PT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611560" y="1124744"/>
            <a:ext cx="8064000" cy="3713656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sz="2000" dirty="0" smtClean="0"/>
          </a:p>
          <a:p>
            <a:r>
              <a:rPr lang="pt-PT" sz="2400" dirty="0"/>
              <a:t>P</a:t>
            </a:r>
            <a:r>
              <a:rPr lang="pt-PT" sz="2400" dirty="0" smtClean="0"/>
              <a:t>assam a escrever – se com letra minúscula:</a:t>
            </a:r>
          </a:p>
          <a:p>
            <a:pPr marL="0" indent="0"/>
            <a:r>
              <a:rPr lang="pt-PT" sz="2400" dirty="0" smtClean="0"/>
              <a:t>    </a:t>
            </a:r>
          </a:p>
          <a:p>
            <a:pPr marL="0" indent="0"/>
            <a:r>
              <a:rPr lang="pt-PT" sz="2400" dirty="0" smtClean="0"/>
              <a:t> - Os nomes dos meses do ano</a:t>
            </a:r>
          </a:p>
          <a:p>
            <a:pPr marL="0" indent="0"/>
            <a:r>
              <a:rPr lang="pt-PT" sz="2400" dirty="0" smtClean="0"/>
              <a:t> - Os nomes das estações do</a:t>
            </a:r>
            <a:r>
              <a:rPr lang="pt-PT" sz="2800" dirty="0" smtClean="0"/>
              <a:t> ano </a:t>
            </a:r>
          </a:p>
          <a:p>
            <a:pPr marL="0" indent="0"/>
            <a:endParaRPr lang="pt-PT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07504" y="188640"/>
            <a:ext cx="9036496" cy="7257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 O Alfabeto</a:t>
            </a:r>
            <a:endParaRPr lang="pt-PT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59904" y="341040"/>
            <a:ext cx="9036496" cy="7257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 O Alfabeto</a:t>
            </a:r>
            <a:endParaRPr lang="pt-PT" dirty="0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2561" y="0"/>
            <a:ext cx="9146382" cy="914400"/>
          </a:xfrm>
          <a:prstGeom prst="rect">
            <a:avLst/>
          </a:prstGeom>
          <a:solidFill>
            <a:schemeClr val="accent4"/>
          </a:solidFill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LETRAS MAIÚSCULAS E LETRAS MINÚSCULAS</a:t>
            </a:r>
            <a:endParaRPr lang="pt-PT" dirty="0"/>
          </a:p>
        </p:txBody>
      </p:sp>
      <p:pic>
        <p:nvPicPr>
          <p:cNvPr id="1026" name="Picture 2" descr="http://1.bp.blogspot.com/_lGtXZuUAQJE/ScP_cOBH2VI/AAAAAAAAAhE/nE1hsIGUJ6Y/s400/esta%C3%A7%C3%B5es+do+an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2904" y="2060848"/>
            <a:ext cx="3439541" cy="26742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892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2382" y="-34723"/>
            <a:ext cx="9146382" cy="914400"/>
          </a:xfrm>
          <a:solidFill>
            <a:schemeClr val="accent4"/>
          </a:solidFill>
        </p:spPr>
        <p:txBody>
          <a:bodyPr/>
          <a:lstStyle/>
          <a:p>
            <a:r>
              <a:rPr lang="pt-PT" dirty="0" smtClean="0"/>
              <a:t>   LETRAS </a:t>
            </a:r>
            <a:r>
              <a:rPr lang="pt-PT" dirty="0"/>
              <a:t>MAIÚSCULAS E LETRAS </a:t>
            </a:r>
            <a:r>
              <a:rPr lang="pt-PT" dirty="0" smtClean="0"/>
              <a:t>MINÚSCULAS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7584" y="1268760"/>
            <a:ext cx="7056000" cy="3384000"/>
          </a:xfrm>
          <a:ln>
            <a:solidFill>
              <a:schemeClr val="accent5"/>
            </a:solidFill>
          </a:ln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</a:pPr>
            <a:r>
              <a:rPr lang="pt-PT" dirty="0" smtClean="0"/>
              <a:t>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pt-PT" dirty="0" smtClean="0"/>
              <a:t>  </a:t>
            </a:r>
            <a:r>
              <a:rPr lang="pt-PT" sz="2800" dirty="0" smtClean="0"/>
              <a:t>Passa a empregar – se opcionalmente letra maiúscula  ou  </a:t>
            </a:r>
            <a:r>
              <a:rPr lang="pt-PT" sz="2800" dirty="0"/>
              <a:t>minúscula nos casos </a:t>
            </a:r>
            <a:r>
              <a:rPr lang="pt-PT" sz="2800" dirty="0" smtClean="0"/>
              <a:t>seguintes </a:t>
            </a:r>
            <a:endParaRPr lang="pt-PT" sz="2800" dirty="0"/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dirty="0" smtClean="0"/>
              <a:t>Títulos </a:t>
            </a:r>
            <a:r>
              <a:rPr lang="pt-PT" sz="2800" dirty="0"/>
              <a:t>de livros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dirty="0"/>
              <a:t>Formas de </a:t>
            </a:r>
            <a:r>
              <a:rPr lang="pt-PT" sz="2800" dirty="0" smtClean="0"/>
              <a:t>tratamento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2784-30F0-4EC8-B3DD-C49476AE5719}" type="datetime1">
              <a:rPr lang="pt-PT" smtClean="0"/>
              <a:pPr/>
              <a:t>13-07-2012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"Aprender para ensinar“</a:t>
            </a:r>
          </a:p>
          <a:p>
            <a:r>
              <a:rPr lang="pt-PT" dirty="0" smtClean="0"/>
              <a:t>Ana Paula Coutinho e Julieta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836242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Ângulos">
  <a:themeElements>
    <a:clrScheme name="Â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Â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Â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0</TotalTime>
  <Words>375</Words>
  <Application>Microsoft Office PowerPoint</Application>
  <PresentationFormat>Apresentação no Ecrã (4:3)</PresentationFormat>
  <Paragraphs>76</Paragraphs>
  <Slides>10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1" baseType="lpstr">
      <vt:lpstr>Ângulos</vt:lpstr>
      <vt:lpstr>Acordo Ortográfico</vt:lpstr>
      <vt:lpstr>Índice</vt:lpstr>
      <vt:lpstr> O Alfabeto</vt:lpstr>
      <vt:lpstr>Diapositivo 4</vt:lpstr>
      <vt:lpstr> O Alfabeto</vt:lpstr>
      <vt:lpstr>Diapositivo 6</vt:lpstr>
      <vt:lpstr>Diapositivo 7</vt:lpstr>
      <vt:lpstr>Diapositivo 8</vt:lpstr>
      <vt:lpstr>   LETRAS MAIÚSCULAS E LETRAS MINÚSCULAS</vt:lpstr>
      <vt:lpstr>Diapositivo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Acordo Ortográfico</dc:title>
  <dc:creator>paula</dc:creator>
  <cp:lastModifiedBy>paula</cp:lastModifiedBy>
  <cp:revision>68</cp:revision>
  <dcterms:created xsi:type="dcterms:W3CDTF">2012-06-29T10:52:15Z</dcterms:created>
  <dcterms:modified xsi:type="dcterms:W3CDTF">2012-07-13T06:09:23Z</dcterms:modified>
</cp:coreProperties>
</file>